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16" name="Slide Number Placeholder 15"/>
          <p:cNvSpPr>
            <a:spLocks noGrp="1"/>
          </p:cNvSpPr>
          <p:nvPr>
            <p:ph type="sldNum" sz="quarter" idx="11"/>
          </p:nvPr>
        </p:nvSpPr>
        <p:spPr/>
        <p:txBody>
          <a:bodyPr/>
          <a:lstStyle/>
          <a:p>
            <a:fld id="{CA5AA7D1-64C5-4197-9AFA-1796A8B6DE25}"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AA7D1-64C5-4197-9AFA-1796A8B6DE2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AA7D1-64C5-4197-9AFA-1796A8B6DE2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E36BE4C-A788-4554-AC87-D69E558A7D2B}" type="datetimeFigureOut">
              <a:rPr lang="en-US" smtClean="0"/>
              <a:pPr/>
              <a:t>2/15/2012</a:t>
            </a:fld>
            <a:endParaRPr lang="en-US" dirty="0"/>
          </a:p>
        </p:txBody>
      </p:sp>
      <p:sp>
        <p:nvSpPr>
          <p:cNvPr id="15" name="Slide Number Placeholder 14"/>
          <p:cNvSpPr>
            <a:spLocks noGrp="1"/>
          </p:cNvSpPr>
          <p:nvPr>
            <p:ph type="sldNum" sz="quarter" idx="15"/>
          </p:nvPr>
        </p:nvSpPr>
        <p:spPr/>
        <p:txBody>
          <a:bodyPr/>
          <a:lstStyle>
            <a:lvl1pPr algn="ctr">
              <a:defRPr/>
            </a:lvl1pPr>
          </a:lstStyle>
          <a:p>
            <a:fld id="{CA5AA7D1-64C5-4197-9AFA-1796A8B6DE25}"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AA7D1-64C5-4197-9AFA-1796A8B6DE25}"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5AA7D1-64C5-4197-9AFA-1796A8B6DE25}"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5AA7D1-64C5-4197-9AFA-1796A8B6DE25}"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5AA7D1-64C5-4197-9AFA-1796A8B6DE25}"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5AA7D1-64C5-4197-9AFA-1796A8B6DE2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E36BE4C-A788-4554-AC87-D69E558A7D2B}" type="datetimeFigureOut">
              <a:rPr lang="en-US" smtClean="0"/>
              <a:pPr/>
              <a:t>2/15/2012</a:t>
            </a:fld>
            <a:endParaRPr lang="en-US" dirty="0"/>
          </a:p>
        </p:txBody>
      </p:sp>
      <p:sp>
        <p:nvSpPr>
          <p:cNvPr id="9" name="Slide Number Placeholder 8"/>
          <p:cNvSpPr>
            <a:spLocks noGrp="1"/>
          </p:cNvSpPr>
          <p:nvPr>
            <p:ph type="sldNum" sz="quarter" idx="15"/>
          </p:nvPr>
        </p:nvSpPr>
        <p:spPr/>
        <p:txBody>
          <a:bodyPr/>
          <a:lstStyle/>
          <a:p>
            <a:fld id="{CA5AA7D1-64C5-4197-9AFA-1796A8B6DE25}"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E36BE4C-A788-4554-AC87-D69E558A7D2B}" type="datetimeFigureOut">
              <a:rPr lang="en-US" smtClean="0"/>
              <a:pPr/>
              <a:t>2/15/2012</a:t>
            </a:fld>
            <a:endParaRPr lang="en-US" dirty="0"/>
          </a:p>
        </p:txBody>
      </p:sp>
      <p:sp>
        <p:nvSpPr>
          <p:cNvPr id="9" name="Slide Number Placeholder 8"/>
          <p:cNvSpPr>
            <a:spLocks noGrp="1"/>
          </p:cNvSpPr>
          <p:nvPr>
            <p:ph type="sldNum" sz="quarter" idx="11"/>
          </p:nvPr>
        </p:nvSpPr>
        <p:spPr/>
        <p:txBody>
          <a:bodyPr/>
          <a:lstStyle/>
          <a:p>
            <a:fld id="{CA5AA7D1-64C5-4197-9AFA-1796A8B6DE2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E36BE4C-A788-4554-AC87-D69E558A7D2B}" type="datetimeFigureOut">
              <a:rPr lang="en-US" smtClean="0"/>
              <a:pPr/>
              <a:t>2/15/2012</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5AA7D1-64C5-4197-9AFA-1796A8B6DE25}"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images.google.com/imgres?imgurl=http://s4.hubimg.com/u/861011_f496.jpg&amp;imgrefurl=http://hubpages.com/hub/The-History-of-the-Automobile&amp;usg=__KtyHKHb2WWY1qlDNfe7V_jjDvms=&amp;h=303&amp;w=496&amp;sz=28&amp;hl=en&amp;start=287&amp;um=1&amp;itbs=1&amp;tbnid=1QxKItWRjorFNM:&amp;tbnh=79&amp;tbnw=130&amp;prev=/images?q=great+inventions&amp;start=280&amp;um=1&amp;hl=en&amp;sa=N&amp;rlz=1T4DMUS_enUS263US288&amp;ndsp=20&amp;tbs=isch:1" TargetMode="External"/><Relationship Id="rId13" Type="http://schemas.openxmlformats.org/officeDocument/2006/relationships/image" Target="../media/image8.jpeg"/><Relationship Id="rId18" Type="http://schemas.openxmlformats.org/officeDocument/2006/relationships/hyperlink" Target="http://images.google.com/imgres?imgurl=http://www.arbitblog.com/wp-content/apple_versus_microsoft_4.jpg&amp;imgrefurl=http://www.arbitblog.com/2008/06/we_all_hate_microsoft/&amp;usg=__Wa2bBfpZLZCF0pav6VGIFBZ3y_Q=&amp;h=400&amp;w=548&amp;sz=75&amp;hl=en&amp;start=16&amp;um=1&amp;itbs=1&amp;tbnid=vb9wgYDOyfKFAM:&amp;tbnh=97&amp;tbnw=133&amp;prev=/images?q=microsoft&amp;um=1&amp;hl=en&amp;rlz=1T4DMUS_enUS263US288&amp;tbs=isch:1" TargetMode="External"/><Relationship Id="rId26" Type="http://schemas.openxmlformats.org/officeDocument/2006/relationships/hyperlink" Target="http://images.google.com/imgres?imgurl=http://www.ac-nancy-metz.fr/enseign/anglais/Henry/Bicycle.jpg&amp;imgrefurl=http://www.ac-nancy-metz.fr/enseign/anglais/Henry/transport.htm&amp;usg=__Yb1P6k8H8_gwgRSUV_heUOHBeng=&amp;h=407&amp;w=701&amp;sz=92&amp;hl=en&amp;start=7&amp;um=1&amp;itbs=1&amp;tbnid=BYQoF74ryVJb6M:&amp;tbnh=81&amp;tbnw=140&amp;prev=/images?q=bicycle&amp;um=1&amp;hl=en&amp;rlz=1T4DMUS_enUS263US288&amp;tbs=isch:1" TargetMode="External"/><Relationship Id="rId3" Type="http://schemas.openxmlformats.org/officeDocument/2006/relationships/image" Target="../media/image3.png"/><Relationship Id="rId21" Type="http://schemas.openxmlformats.org/officeDocument/2006/relationships/image" Target="../media/image12.png"/><Relationship Id="rId7" Type="http://schemas.openxmlformats.org/officeDocument/2006/relationships/image" Target="../media/image5.png"/><Relationship Id="rId12" Type="http://schemas.openxmlformats.org/officeDocument/2006/relationships/hyperlink" Target="http://images.google.com/imgres?imgurl=http://www.theyshoulddothat.com/images/newIpods.jpg&amp;imgrefurl=http://www.theyshoulddothat.com/archives.html&amp;usg=__9dqHWuy-EutteUt4i5S1wk4pjT8=&amp;h=340&amp;w=540&amp;sz=30&amp;hl=en&amp;start=2&amp;um=1&amp;itbs=1&amp;tbnid=hr_ccjMWm4rzUM:&amp;tbnh=83&amp;tbnw=132&amp;prev=/images?q=ipod&amp;um=1&amp;hl=en&amp;rlz=1T4DMUS_enUS263US288&amp;tbs=isch:1" TargetMode="External"/><Relationship Id="rId17" Type="http://schemas.openxmlformats.org/officeDocument/2006/relationships/image" Target="../media/image10.png"/><Relationship Id="rId25" Type="http://schemas.openxmlformats.org/officeDocument/2006/relationships/image" Target="../media/image14.png"/><Relationship Id="rId2" Type="http://schemas.openxmlformats.org/officeDocument/2006/relationships/hyperlink" Target="http://images.google.com/imgres?imgurl=http://iconicionic.files.wordpress.com/2008/03/fedex-logo.jpeg&amp;imgrefurl=http://www.houseofnaked.com/2009/03/03/fedex-on-fast-forward/&amp;usg=__4_lOHzkkTfFRL6V2eyWi_cNuOqE=&amp;h=322&amp;w=900&amp;sz=15&amp;hl=en&amp;start=1&amp;um=1&amp;itbs=1&amp;tbnid=kvYq3R0N2mN-RM:&amp;tbnh=52&amp;tbnw=146&amp;prev=/images?q=fedex&amp;um=1&amp;hl=en&amp;rlz=1T4DMUS_enUS263US288&amp;tbs=isch:1" TargetMode="External"/><Relationship Id="rId16" Type="http://schemas.openxmlformats.org/officeDocument/2006/relationships/hyperlink" Target="http://images.google.com/imgres?imgurl=http://blog.masslive.com/breakingnews/2008/03/large_time0308.jpg&amp;imgrefurl=http://www.masslive.com/news/index.ssf/2008/03/daylight_savings_time_begins_s_1.html&amp;usg=__piywJ-vsUpSkuxLI6ZLSur5BRh0=&amp;h=402&amp;w=453&amp;sz=142&amp;hl=en&amp;start=17&amp;um=1&amp;itbs=1&amp;tbnid=Fxzb0q6_WyI4UM:&amp;tbnh=113&amp;tbnw=127&amp;prev=/images?q=daylight+savings+time&amp;um=1&amp;hl=en&amp;rlz=1T4DMUS_enUS263US288&amp;tbs=isch:1" TargetMode="External"/><Relationship Id="rId20" Type="http://schemas.openxmlformats.org/officeDocument/2006/relationships/hyperlink" Target="http://images.google.com/imgres?imgurl=http://blog.cleantechies.com/files/2008/10/frogware_lightbulb_cs_2.jpg&amp;imgrefurl=http://blog.cleantechies.com/2008/10/25/frog-design-led-light-bulb-lifetime-30-years/&amp;usg=__dmdm9tNgFnA9LNA7OmfYPO52zkk=&amp;h=800&amp;w=800&amp;sz=36&amp;hl=en&amp;start=10&amp;um=1&amp;itbs=1&amp;tbnid=KypK40-2UY1-8M:&amp;tbnh=143&amp;tbnw=143&amp;prev=/images?q=lightbulb&amp;um=1&amp;hl=en&amp;sa=G&amp;rlz=1T4DMUS_enUS263US288&amp;tbs=isch:1" TargetMode="External"/><Relationship Id="rId29"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hyperlink" Target="http://images.google.com/imgres?imgurl=http://posterous.com/getfile/files.posterous.com/razorcreative/9bAw46TIRa303ZgidJB1kQUQDBjH9xpRblPoeYtgVngGFVYOEsUIZcdNwyAm/pastedGraphic.tiff.converted.jpg&amp;imgrefurl=http://razorcreative.blogspot.com/2009/08/rock-in-peace-les-paul.html&amp;usg=__fYywkmJsgjnz0G9Tt14iaOoM1Oc=&amp;h=489&amp;w=740&amp;sz=60&amp;hl=en&amp;start=215&amp;um=1&amp;itbs=1&amp;tbnid=Adjid_bvUNBEkM:&amp;tbnh=93&amp;tbnw=141&amp;prev=/images?q=great+inventions&amp;start=200&amp;um=1&amp;hl=en&amp;sa=N&amp;rlz=1T4DMUS_enUS263US288&amp;ndsp=20&amp;tbs=isch:1" TargetMode="External"/><Relationship Id="rId11" Type="http://schemas.openxmlformats.org/officeDocument/2006/relationships/image" Target="../media/image7.jpeg"/><Relationship Id="rId24" Type="http://schemas.openxmlformats.org/officeDocument/2006/relationships/hyperlink" Target="http://images.google.com/imgres?imgurl=http://scrapetv.com/News/News%20Pages/Politics/images-2/benjamin-franklin.jpg&amp;imgrefurl=http://scrapetv.com/News/News%20Pages/Politics/pages-2/Dianne-Feinstein-seeking-hiding-child-pornography-in-stimulus-bill-Scrape-TV-The-World-on-your-side.html&amp;usg=__Sje48c9xln4FtHEIK_Ll0HmQ8yo=&amp;h=470&amp;w=370&amp;sz=17&amp;hl=en&amp;start=1&amp;um=1&amp;itbs=1&amp;tbnid=eJhyrIhR2k1ZKM:&amp;tbnh=129&amp;tbnw=102&amp;prev=/images?q=benjamin+franklin&amp;um=1&amp;hl=en&amp;rlz=1T4DMUS_enUS263US288&amp;tbs=isch:1" TargetMode="External"/><Relationship Id="rId5" Type="http://schemas.openxmlformats.org/officeDocument/2006/relationships/image" Target="../media/image4.jpeg"/><Relationship Id="rId15" Type="http://schemas.openxmlformats.org/officeDocument/2006/relationships/image" Target="../media/image9.png"/><Relationship Id="rId23" Type="http://schemas.openxmlformats.org/officeDocument/2006/relationships/image" Target="../media/image13.jpeg"/><Relationship Id="rId28" Type="http://schemas.openxmlformats.org/officeDocument/2006/relationships/hyperlink" Target="http://images.google.com/imgres?imgurl=http://blog.timesunion.com/business/files/2010/01/snuggie.jpg&amp;imgrefurl=http://blog.timesunion.com/business/date/2010/01/page/16/&amp;usg=__B3SL8r5bvmR5wSxczHHq4BlY7EQ=&amp;h=300&amp;w=300&amp;sz=15&amp;hl=en&amp;start=3&amp;um=1&amp;itbs=1&amp;tbnid=_SfIxJZaeTnbgM:&amp;tbnh=116&amp;tbnw=116&amp;prev=/images?q=SNUGGIE&amp;um=1&amp;hl=en&amp;sa=N&amp;rlz=1T4DMUS_enUS263US288&amp;ndsp=20&amp;tbs=isch:1" TargetMode="External"/><Relationship Id="rId10" Type="http://schemas.openxmlformats.org/officeDocument/2006/relationships/hyperlink" Target="http://images.google.com/imgres?imgurl=http://www.mapds.com.au/newsletters/0807/iphone_home.gif&amp;imgrefurl=http://www.mapds.com.au/newsletters/0807/Newsletter_18_July_2008.htm&amp;usg=__9BQoqRpk7EGBuSYVGp8OxkJcEoQ=&amp;h=495&amp;w=300&amp;sz=41&amp;hl=en&amp;start=1&amp;um=1&amp;itbs=1&amp;tbnid=AaWJZbhjD6s-CM:&amp;tbnh=130&amp;tbnw=79&amp;prev=/images?q=iphone&amp;um=1&amp;hl=en&amp;rlz=1T4DMUS_enUS263US288&amp;tbs=isch:1" TargetMode="External"/><Relationship Id="rId19" Type="http://schemas.openxmlformats.org/officeDocument/2006/relationships/image" Target="../media/image11.jpeg"/><Relationship Id="rId31" Type="http://schemas.openxmlformats.org/officeDocument/2006/relationships/image" Target="../media/image17.jpeg"/><Relationship Id="rId4" Type="http://schemas.openxmlformats.org/officeDocument/2006/relationships/hyperlink" Target="http://images.google.com/imgres?imgurl=http://bizbox.slate.com/blog/google.jpg&amp;imgrefurl=http://bizbox.slate.com/blog/2009/01/index.php&amp;usg=__LK4xTLfd1PdJQ5_FZWySQ7Cnuz8=&amp;h=300&amp;w=425&amp;sz=34&amp;hl=en&amp;start=2&amp;um=1&amp;itbs=1&amp;tbnid=cIGPCF08mCk7nM:&amp;tbnh=89&amp;tbnw=126&amp;prev=/images?q=google&amp;um=1&amp;hl=en&amp;rlz=1T4DMUS_enUS263US288&amp;tbs=isch:1" TargetMode="External"/><Relationship Id="rId9" Type="http://schemas.openxmlformats.org/officeDocument/2006/relationships/image" Target="../media/image6.jpeg"/><Relationship Id="rId14" Type="http://schemas.openxmlformats.org/officeDocument/2006/relationships/hyperlink" Target="http://images.google.com/imgres?imgurl=http://www.freeclipartnow.com/d/42981-1/traffic-light-all.jpg&amp;imgrefurl=http://www.freeclipartnow.com/transportation/traffic-lights/traffic-light-all.jpg.html&amp;usg=__PI3VWQsxwHnZ4gAAWsXCqwFBKXE=&amp;h=350&amp;w=304&amp;sz=17&amp;hl=en&amp;start=2&amp;um=1&amp;itbs=1&amp;tbnid=xPh4wMbTcA8L5M:&amp;tbnh=120&amp;tbnw=104&amp;prev=/images?q=traffic+light&amp;um=1&amp;hl=en&amp;rlz=1T4DMUS_enUS263US288&amp;tbs=isch:1" TargetMode="External"/><Relationship Id="rId22" Type="http://schemas.openxmlformats.org/officeDocument/2006/relationships/hyperlink" Target="http://images.google.com/imgres?imgurl=http://www.laredo.edu/distance/mouse-computer-p551-laptop.jpg&amp;imgrefurl=http://www.laredo.edu/distance/computerlabs.htm&amp;usg=__wjbCkSdH9kO42HTrN3G3A1ETNmo=&amp;h=367&amp;w=440&amp;sz=24&amp;hl=en&amp;start=24&amp;um=1&amp;itbs=1&amp;tbnid=3I7Zu5N8D5iY0M:&amp;tbnh=106&amp;tbnw=127&amp;prev=/images?q=computer&amp;start=20&amp;um=1&amp;hl=en&amp;sa=N&amp;rlz=1T4DMUS_enUS263US288&amp;ndsp=20&amp;tbs=isch:1" TargetMode="External"/><Relationship Id="rId27" Type="http://schemas.openxmlformats.org/officeDocument/2006/relationships/image" Target="../media/image15.jpeg"/><Relationship Id="rId30" Type="http://schemas.openxmlformats.org/officeDocument/2006/relationships/hyperlink" Target="http://images.google.com/imgres?imgurl=http://www.insidesocal.com/tomhoffarth/television.jpg&amp;imgrefurl=http://www.insidesocal.com/tomhoffarth/archives/2009/10/&amp;usg=__cehOinUjMWgYqfnD7XA3iiqX0N8=&amp;h=578&amp;w=640&amp;sz=68&amp;hl=en&amp;start=2&amp;um=1&amp;itbs=1&amp;tbnid=nKlyRRFJiV13-M:&amp;tbnh=124&amp;tbnw=137&amp;prev=/images?q=TELEVISION&amp;um=1&amp;hl=en&amp;rlz=1T4DMUS_enUS263US288&amp;tbs=isch: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images.google.com/imgres?imgurl=http://lifemonies.com/images/lifemonies-benjamin-franklin-success-bio.jpg&amp;imgrefurl=http://www.lifemonies.com/covey-class-101-working-on-your-inner-and-outer-self/&amp;usg=__eADcJDiEkBh8HL5hV5rGOnNY3Yg=&amp;h=665&amp;w=500&amp;sz=78&amp;hl=en&amp;start=19&amp;um=1&amp;itbs=1&amp;tbnid=7kd25tD0p5XuwM:&amp;tbnh=138&amp;tbnw=104&amp;prev=/images?q=benjamin+franklin&amp;um=1&amp;hl=en&amp;sa=N&amp;rlz=1T4DMUS_enUS263US288&amp;ndsp=20&amp;tbs=isch: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nalusda.gov/fnic/" TargetMode="External"/><Relationship Id="rId2" Type="http://schemas.openxmlformats.org/officeDocument/2006/relationships/hyperlink" Target="http://www.choosemyplate.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8534400" cy="1446550"/>
          </a:xfrm>
          <a:prstGeom prst="rect">
            <a:avLst/>
          </a:prstGeom>
          <a:noFill/>
        </p:spPr>
        <p:txBody>
          <a:bodyPr wrap="square" rtlCol="0">
            <a:spAutoFit/>
          </a:bodyPr>
          <a:lstStyle/>
          <a:p>
            <a:r>
              <a:rPr lang="en-US" sz="4400" u="sng" dirty="0" smtClean="0">
                <a:ln w="10160">
                  <a:solidFill>
                    <a:schemeClr val="accent1"/>
                  </a:solidFill>
                  <a:prstDash val="solid"/>
                </a:ln>
                <a:effectLst>
                  <a:outerShdw blurRad="38100" dist="32000" dir="5400000" algn="tl">
                    <a:srgbClr val="000000">
                      <a:alpha val="30000"/>
                    </a:srgbClr>
                  </a:outerShdw>
                </a:effectLst>
              </a:rPr>
              <a:t>YOU CAN DO ANYTHING</a:t>
            </a:r>
            <a:r>
              <a:rPr lang="en-US" sz="4400" dirty="0" smtClean="0">
                <a:ln w="10160">
                  <a:solidFill>
                    <a:schemeClr val="accent1"/>
                  </a:solidFill>
                  <a:prstDash val="solid"/>
                </a:ln>
                <a:effectLst>
                  <a:outerShdw blurRad="38100" dist="32000" dir="5400000" algn="tl">
                    <a:srgbClr val="000000">
                      <a:alpha val="30000"/>
                    </a:srgbClr>
                  </a:outerShdw>
                </a:effectLst>
              </a:rPr>
              <a:t>: </a:t>
            </a:r>
          </a:p>
          <a:p>
            <a:pPr algn="ctr"/>
            <a:r>
              <a:rPr lang="en-US" sz="4400" dirty="0" smtClean="0">
                <a:ln w="10160">
                  <a:solidFill>
                    <a:schemeClr val="accent1"/>
                  </a:solidFill>
                  <a:prstDash val="solid"/>
                </a:ln>
                <a:effectLst>
                  <a:outerShdw blurRad="38100" dist="32000" dir="5400000" algn="tl">
                    <a:srgbClr val="000000">
                      <a:alpha val="30000"/>
                    </a:srgbClr>
                  </a:outerShdw>
                </a:effectLst>
              </a:rPr>
              <a:t> </a:t>
            </a:r>
            <a:r>
              <a:rPr lang="en-US" sz="3600" dirty="0" smtClean="0">
                <a:ln w="10160">
                  <a:solidFill>
                    <a:schemeClr val="accent1"/>
                  </a:solidFill>
                  <a:prstDash val="solid"/>
                </a:ln>
                <a:effectLst>
                  <a:outerShdw blurRad="38100" dist="32000" dir="5400000" algn="tl">
                    <a:srgbClr val="000000">
                      <a:alpha val="30000"/>
                    </a:srgbClr>
                  </a:outerShdw>
                </a:effectLst>
              </a:rPr>
              <a:t>Lessons From </a:t>
            </a:r>
            <a:r>
              <a:rPr lang="en-US" sz="3600" dirty="0" smtClean="0">
                <a:ln w="10160">
                  <a:solidFill>
                    <a:schemeClr val="accent1"/>
                  </a:solidFill>
                  <a:prstDash val="solid"/>
                </a:ln>
                <a:effectLst>
                  <a:outerShdw blurRad="38100" dist="32000" dir="5400000" algn="tl">
                    <a:srgbClr val="000000">
                      <a:alpha val="30000"/>
                    </a:srgbClr>
                  </a:outerShdw>
                </a:effectLst>
              </a:rPr>
              <a:t>Health </a:t>
            </a:r>
            <a:r>
              <a:rPr lang="en-US" sz="3600" dirty="0" smtClean="0">
                <a:ln w="10160">
                  <a:solidFill>
                    <a:schemeClr val="accent1"/>
                  </a:solidFill>
                  <a:prstDash val="solid"/>
                </a:ln>
                <a:effectLst>
                  <a:outerShdw blurRad="38100" dist="32000" dir="5400000" algn="tl">
                    <a:srgbClr val="000000">
                      <a:alpha val="30000"/>
                    </a:srgbClr>
                  </a:outerShdw>
                </a:effectLst>
              </a:rPr>
              <a:t>Webquest</a:t>
            </a:r>
            <a:endParaRPr lang="en-US" sz="3600" dirty="0">
              <a:ln w="10160">
                <a:solidFill>
                  <a:schemeClr val="accent1"/>
                </a:solidFill>
                <a:prstDash val="solid"/>
              </a:ln>
              <a:effectLst>
                <a:outerShdw blurRad="38100" dist="32000" dir="5400000" algn="tl">
                  <a:srgbClr val="000000">
                    <a:alpha val="30000"/>
                  </a:srgbClr>
                </a:outerShdw>
              </a:effectLst>
            </a:endParaRPr>
          </a:p>
        </p:txBody>
      </p:sp>
      <p:pic>
        <p:nvPicPr>
          <p:cNvPr id="13316" name="Picture 4" descr="http://t2.gstatic.com/images?q=tbn:kvYq3R0N2mN-RM:http://iconicionic.files.wordpress.com/2008/03/fedex-logo.jpeg">
            <a:hlinkClick r:id="rId2"/>
          </p:cNvPr>
          <p:cNvPicPr>
            <a:picLocks noChangeAspect="1" noChangeArrowheads="1"/>
          </p:cNvPicPr>
          <p:nvPr/>
        </p:nvPicPr>
        <p:blipFill>
          <a:blip r:embed="rId3" cstate="print"/>
          <a:stretch>
            <a:fillRect/>
          </a:stretch>
        </p:blipFill>
        <p:spPr bwMode="auto">
          <a:xfrm>
            <a:off x="415413" y="1752600"/>
            <a:ext cx="1150374" cy="685800"/>
          </a:xfrm>
          <a:prstGeom prst="rect">
            <a:avLst/>
          </a:prstGeom>
          <a:noFill/>
        </p:spPr>
      </p:pic>
      <p:pic>
        <p:nvPicPr>
          <p:cNvPr id="13318" name="Picture 6" descr="http://t3.gstatic.com/images?q=tbn:cIGPCF08mCk7nM:http://bizbox.slate.com/blog/google.jpg">
            <a:hlinkClick r:id="rId4"/>
          </p:cNvPr>
          <p:cNvPicPr>
            <a:picLocks noChangeAspect="1" noChangeArrowheads="1"/>
          </p:cNvPicPr>
          <p:nvPr/>
        </p:nvPicPr>
        <p:blipFill>
          <a:blip r:embed="rId5" cstate="print"/>
          <a:srcRect/>
          <a:stretch>
            <a:fillRect/>
          </a:stretch>
        </p:blipFill>
        <p:spPr bwMode="auto">
          <a:xfrm>
            <a:off x="7696200" y="4419601"/>
            <a:ext cx="1123950" cy="914400"/>
          </a:xfrm>
          <a:prstGeom prst="rect">
            <a:avLst/>
          </a:prstGeom>
          <a:noFill/>
        </p:spPr>
      </p:pic>
      <p:pic>
        <p:nvPicPr>
          <p:cNvPr id="13322" name="Picture 10" descr="http://t2.gstatic.com/images?q=tbn:Adjid_bvUNBEkM:http://posterous.com/getfile/files.posterous.com/razorcreative/9bAw46TIRa303ZgidJB1kQUQDBjH9xpRblPoeYtgVngGFVYOEsUIZcdNwyAm/pastedGraphic.tiff.converted.jpg">
            <a:hlinkClick r:id="rId6"/>
          </p:cNvPr>
          <p:cNvPicPr>
            <a:picLocks noChangeAspect="1" noChangeArrowheads="1"/>
          </p:cNvPicPr>
          <p:nvPr/>
        </p:nvPicPr>
        <p:blipFill>
          <a:blip r:embed="rId7" cstate="print"/>
          <a:stretch>
            <a:fillRect/>
          </a:stretch>
        </p:blipFill>
        <p:spPr bwMode="auto">
          <a:xfrm>
            <a:off x="2231348" y="1828800"/>
            <a:ext cx="871303" cy="885825"/>
          </a:xfrm>
          <a:prstGeom prst="rect">
            <a:avLst/>
          </a:prstGeom>
          <a:noFill/>
        </p:spPr>
      </p:pic>
      <p:pic>
        <p:nvPicPr>
          <p:cNvPr id="13324" name="Picture 12" descr="http://t2.gstatic.com/images?q=tbn:1QxKItWRjorFNM:http://s4.hubimg.com/u/861011_f496.jpg">
            <a:hlinkClick r:id="rId8"/>
          </p:cNvPr>
          <p:cNvPicPr>
            <a:picLocks noChangeAspect="1" noChangeArrowheads="1"/>
          </p:cNvPicPr>
          <p:nvPr/>
        </p:nvPicPr>
        <p:blipFill>
          <a:blip r:embed="rId9" cstate="print"/>
          <a:srcRect/>
          <a:stretch>
            <a:fillRect/>
          </a:stretch>
        </p:blipFill>
        <p:spPr bwMode="auto">
          <a:xfrm>
            <a:off x="152400" y="3276600"/>
            <a:ext cx="1371600" cy="990600"/>
          </a:xfrm>
          <a:prstGeom prst="rect">
            <a:avLst/>
          </a:prstGeom>
          <a:noFill/>
        </p:spPr>
      </p:pic>
      <p:pic>
        <p:nvPicPr>
          <p:cNvPr id="13326" name="Picture 14" descr="http://t1.gstatic.com/images?q=tbn:AaWJZbhjD6s-CM:http://www.mapds.com.au/newsletters/0807/iphone_home.gif">
            <a:hlinkClick r:id="rId10"/>
          </p:cNvPr>
          <p:cNvPicPr>
            <a:picLocks noChangeAspect="1" noChangeArrowheads="1"/>
          </p:cNvPicPr>
          <p:nvPr/>
        </p:nvPicPr>
        <p:blipFill>
          <a:blip r:embed="rId11" cstate="print"/>
          <a:srcRect/>
          <a:stretch>
            <a:fillRect/>
          </a:stretch>
        </p:blipFill>
        <p:spPr bwMode="auto">
          <a:xfrm>
            <a:off x="228600" y="5638800"/>
            <a:ext cx="990600" cy="1009650"/>
          </a:xfrm>
          <a:prstGeom prst="rect">
            <a:avLst/>
          </a:prstGeom>
          <a:noFill/>
        </p:spPr>
      </p:pic>
      <p:pic>
        <p:nvPicPr>
          <p:cNvPr id="13328" name="Picture 16" descr="http://t0.gstatic.com/images?q=tbn:hr_ccjMWm4rzUM:http://www.theyshoulddothat.com/images/newIpods.jpg">
            <a:hlinkClick r:id="rId12"/>
          </p:cNvPr>
          <p:cNvPicPr>
            <a:picLocks noChangeAspect="1" noChangeArrowheads="1"/>
          </p:cNvPicPr>
          <p:nvPr/>
        </p:nvPicPr>
        <p:blipFill>
          <a:blip r:embed="rId13" cstate="print"/>
          <a:srcRect/>
          <a:stretch>
            <a:fillRect/>
          </a:stretch>
        </p:blipFill>
        <p:spPr bwMode="auto">
          <a:xfrm>
            <a:off x="5867400" y="5715000"/>
            <a:ext cx="1562100" cy="942976"/>
          </a:xfrm>
          <a:prstGeom prst="rect">
            <a:avLst/>
          </a:prstGeom>
          <a:noFill/>
        </p:spPr>
      </p:pic>
      <p:pic>
        <p:nvPicPr>
          <p:cNvPr id="13330" name="Picture 18" descr="http://t0.gstatic.com/images?q=tbn:xPh4wMbTcA8L5M:http://www.freeclipartnow.com/d/42981-1/traffic-light-all.jpg">
            <a:hlinkClick r:id="rId14"/>
          </p:cNvPr>
          <p:cNvPicPr>
            <a:picLocks noChangeAspect="1" noChangeArrowheads="1"/>
          </p:cNvPicPr>
          <p:nvPr/>
        </p:nvPicPr>
        <p:blipFill>
          <a:blip r:embed="rId15" cstate="print"/>
          <a:stretch>
            <a:fillRect/>
          </a:stretch>
        </p:blipFill>
        <p:spPr bwMode="auto">
          <a:xfrm>
            <a:off x="7619999" y="3124200"/>
            <a:ext cx="1143001" cy="1143001"/>
          </a:xfrm>
          <a:prstGeom prst="rect">
            <a:avLst/>
          </a:prstGeom>
          <a:noFill/>
        </p:spPr>
      </p:pic>
      <p:pic>
        <p:nvPicPr>
          <p:cNvPr id="13332" name="Picture 20" descr="http://t3.gstatic.com/images?q=tbn:Fxzb0q6_WyI4UM:http://blog.masslive.com/breakingnews/2008/03/large_time0308.jpg">
            <a:hlinkClick r:id="rId16"/>
          </p:cNvPr>
          <p:cNvPicPr>
            <a:picLocks noChangeAspect="1" noChangeArrowheads="1"/>
          </p:cNvPicPr>
          <p:nvPr/>
        </p:nvPicPr>
        <p:blipFill>
          <a:blip r:embed="rId17" cstate="print"/>
          <a:stretch>
            <a:fillRect/>
          </a:stretch>
        </p:blipFill>
        <p:spPr bwMode="auto">
          <a:xfrm>
            <a:off x="261937" y="4343400"/>
            <a:ext cx="1228726" cy="1228726"/>
          </a:xfrm>
          <a:prstGeom prst="rect">
            <a:avLst/>
          </a:prstGeom>
          <a:noFill/>
        </p:spPr>
      </p:pic>
      <p:pic>
        <p:nvPicPr>
          <p:cNvPr id="13334" name="Picture 22" descr="http://t0.gstatic.com/images?q=tbn:vb9wgYDOyfKFAM:http://www.arbitblog.com/wp-content/apple_versus_microsoft_4.jpg">
            <a:hlinkClick r:id="rId18"/>
          </p:cNvPr>
          <p:cNvPicPr>
            <a:picLocks noChangeAspect="1" noChangeArrowheads="1"/>
          </p:cNvPicPr>
          <p:nvPr/>
        </p:nvPicPr>
        <p:blipFill>
          <a:blip r:embed="rId19" cstate="print"/>
          <a:srcRect/>
          <a:stretch>
            <a:fillRect/>
          </a:stretch>
        </p:blipFill>
        <p:spPr bwMode="auto">
          <a:xfrm>
            <a:off x="7543800" y="1828800"/>
            <a:ext cx="1266825" cy="923925"/>
          </a:xfrm>
          <a:prstGeom prst="rect">
            <a:avLst/>
          </a:prstGeom>
          <a:noFill/>
        </p:spPr>
      </p:pic>
      <p:pic>
        <p:nvPicPr>
          <p:cNvPr id="13338" name="Picture 26" descr="http://t2.gstatic.com/images?q=tbn:KypK40-2UY1-8M:http://blog.cleantechies.com/files/2008/10/frogware_lightbulb_cs_2.jpg">
            <a:hlinkClick r:id="rId20"/>
          </p:cNvPr>
          <p:cNvPicPr>
            <a:picLocks noChangeAspect="1" noChangeArrowheads="1"/>
          </p:cNvPicPr>
          <p:nvPr/>
        </p:nvPicPr>
        <p:blipFill>
          <a:blip r:embed="rId21" cstate="print"/>
          <a:stretch>
            <a:fillRect/>
          </a:stretch>
        </p:blipFill>
        <p:spPr bwMode="auto">
          <a:xfrm>
            <a:off x="4288317" y="5638800"/>
            <a:ext cx="710241" cy="990600"/>
          </a:xfrm>
          <a:prstGeom prst="rect">
            <a:avLst/>
          </a:prstGeom>
          <a:noFill/>
        </p:spPr>
      </p:pic>
      <p:sp>
        <p:nvSpPr>
          <p:cNvPr id="19" name="TextBox 18"/>
          <p:cNvSpPr txBox="1"/>
          <p:nvPr/>
        </p:nvSpPr>
        <p:spPr>
          <a:xfrm>
            <a:off x="228600" y="2667000"/>
            <a:ext cx="3429000" cy="523220"/>
          </a:xfrm>
          <a:prstGeom prst="rect">
            <a:avLst/>
          </a:prstGeom>
          <a:noFill/>
        </p:spPr>
        <p:txBody>
          <a:bodyPr wrap="square" rtlCol="0">
            <a:spAutoFit/>
          </a:bodyPr>
          <a:lstStyle/>
          <a:p>
            <a:r>
              <a:rPr lang="en-US" sz="2800" b="1" u="sng" dirty="0" smtClean="0"/>
              <a:t>INTRODUCTION:</a:t>
            </a:r>
            <a:endParaRPr lang="en-US" sz="2800" b="1" u="sng" dirty="0"/>
          </a:p>
        </p:txBody>
      </p:sp>
      <p:sp>
        <p:nvSpPr>
          <p:cNvPr id="20" name="TextBox 19"/>
          <p:cNvSpPr txBox="1"/>
          <p:nvPr/>
        </p:nvSpPr>
        <p:spPr>
          <a:xfrm>
            <a:off x="1600200" y="3124200"/>
            <a:ext cx="6172200" cy="2554545"/>
          </a:xfrm>
          <a:prstGeom prst="rect">
            <a:avLst/>
          </a:prstGeom>
          <a:noFill/>
        </p:spPr>
        <p:txBody>
          <a:bodyPr wrap="square" rtlCol="0">
            <a:spAutoFit/>
          </a:bodyPr>
          <a:lstStyle/>
          <a:p>
            <a:r>
              <a:rPr lang="en-US" sz="1600" dirty="0" smtClean="0"/>
              <a:t>Each </a:t>
            </a:r>
            <a:r>
              <a:rPr lang="en-US" sz="1600" dirty="0" smtClean="0"/>
              <a:t>food you eat (intake) gives you calories.  When it comes to nutrition America has atrocious eating habits! </a:t>
            </a:r>
            <a:r>
              <a:rPr lang="en-US" sz="1600" dirty="0" smtClean="0"/>
              <a:t>This amounts to a national health problem, since four of the ten leading causes of death in America-heart disease, cancer, stroke, and diabetes-are related to poor dietary habits. The World Wide Web offers many ways to rethink your own diet. You can evaluate your food choices on-line, make an eating plan, look up the nutritional values of your favorite fast foods (gasp), get tips on changing your eating habits, find hundreds of healthy recipes, and chat with others interested in nutrition.</a:t>
            </a:r>
            <a:endParaRPr lang="en-US" sz="1600" dirty="0"/>
          </a:p>
        </p:txBody>
      </p:sp>
      <p:pic>
        <p:nvPicPr>
          <p:cNvPr id="13340" name="Picture 28" descr="http://t1.gstatic.com/images?q=tbn:3I7Zu5N8D5iY0M:http://www.laredo.edu/distance/mouse-computer-p551-laptop.jpg">
            <a:hlinkClick r:id="rId22"/>
          </p:cNvPr>
          <p:cNvPicPr>
            <a:picLocks noChangeAspect="1" noChangeArrowheads="1"/>
          </p:cNvPicPr>
          <p:nvPr/>
        </p:nvPicPr>
        <p:blipFill>
          <a:blip r:embed="rId23" cstate="print"/>
          <a:srcRect/>
          <a:stretch>
            <a:fillRect/>
          </a:stretch>
        </p:blipFill>
        <p:spPr bwMode="auto">
          <a:xfrm>
            <a:off x="5867400" y="1828800"/>
            <a:ext cx="1209675" cy="1009650"/>
          </a:xfrm>
          <a:prstGeom prst="rect">
            <a:avLst/>
          </a:prstGeom>
          <a:noFill/>
        </p:spPr>
      </p:pic>
      <p:pic>
        <p:nvPicPr>
          <p:cNvPr id="13342" name="Picture 30" descr="http://t2.gstatic.com/images?q=tbn:eJhyrIhR2k1ZKM:http://scrapetv.com/News/News%2520Pages/Politics/images-2/benjamin-franklin.jpg">
            <a:hlinkClick r:id="rId24"/>
          </p:cNvPr>
          <p:cNvPicPr>
            <a:picLocks noChangeAspect="1" noChangeArrowheads="1"/>
          </p:cNvPicPr>
          <p:nvPr/>
        </p:nvPicPr>
        <p:blipFill>
          <a:blip r:embed="rId25" cstate="print"/>
          <a:stretch>
            <a:fillRect/>
          </a:stretch>
        </p:blipFill>
        <p:spPr bwMode="auto">
          <a:xfrm>
            <a:off x="3657600" y="1679823"/>
            <a:ext cx="1962150" cy="1440953"/>
          </a:xfrm>
          <a:prstGeom prst="rect">
            <a:avLst/>
          </a:prstGeom>
          <a:noFill/>
        </p:spPr>
      </p:pic>
      <p:sp>
        <p:nvSpPr>
          <p:cNvPr id="23" name="TextBox 22"/>
          <p:cNvSpPr txBox="1"/>
          <p:nvPr/>
        </p:nvSpPr>
        <p:spPr>
          <a:xfrm>
            <a:off x="3581400" y="2819400"/>
            <a:ext cx="2133600" cy="307777"/>
          </a:xfrm>
          <a:prstGeom prst="rect">
            <a:avLst/>
          </a:prstGeom>
          <a:noFill/>
        </p:spPr>
        <p:txBody>
          <a:bodyPr wrap="square" rtlCol="0">
            <a:spAutoFit/>
          </a:bodyPr>
          <a:lstStyle/>
          <a:p>
            <a:r>
              <a:rPr lang="en-US" sz="1400" b="1" dirty="0" smtClean="0"/>
              <a:t>BENJAMIN FRANKLIN</a:t>
            </a:r>
            <a:endParaRPr lang="en-US" sz="1400" b="1" dirty="0"/>
          </a:p>
        </p:txBody>
      </p:sp>
      <p:sp>
        <p:nvSpPr>
          <p:cNvPr id="24" name="TextBox 23"/>
          <p:cNvSpPr txBox="1"/>
          <p:nvPr/>
        </p:nvSpPr>
        <p:spPr>
          <a:xfrm>
            <a:off x="2667000" y="2438400"/>
            <a:ext cx="914400" cy="276999"/>
          </a:xfrm>
          <a:prstGeom prst="rect">
            <a:avLst/>
          </a:prstGeom>
          <a:noFill/>
        </p:spPr>
        <p:txBody>
          <a:bodyPr wrap="square" rtlCol="0">
            <a:spAutoFit/>
          </a:bodyPr>
          <a:lstStyle/>
          <a:p>
            <a:pPr algn="r"/>
            <a:r>
              <a:rPr lang="en-US" sz="1200" dirty="0" smtClean="0">
                <a:solidFill>
                  <a:schemeClr val="bg1"/>
                </a:solidFill>
              </a:rPr>
              <a:t>LES PAUL</a:t>
            </a:r>
            <a:endParaRPr lang="en-US" sz="1200" dirty="0">
              <a:solidFill>
                <a:schemeClr val="bg1"/>
              </a:solidFill>
            </a:endParaRPr>
          </a:p>
        </p:txBody>
      </p:sp>
      <p:pic>
        <p:nvPicPr>
          <p:cNvPr id="13344" name="Picture 32" descr="http://t0.gstatic.com/images?q=tbn:BYQoF74ryVJb6M:http://www.ac-nancy-metz.fr/enseign/anglais/Henry/Bicycle.jpg">
            <a:hlinkClick r:id="rId26"/>
          </p:cNvPr>
          <p:cNvPicPr>
            <a:picLocks noChangeAspect="1" noChangeArrowheads="1"/>
          </p:cNvPicPr>
          <p:nvPr/>
        </p:nvPicPr>
        <p:blipFill>
          <a:blip r:embed="rId27" cstate="print"/>
          <a:srcRect/>
          <a:stretch>
            <a:fillRect/>
          </a:stretch>
        </p:blipFill>
        <p:spPr bwMode="auto">
          <a:xfrm>
            <a:off x="1752600" y="5715000"/>
            <a:ext cx="1524000" cy="923925"/>
          </a:xfrm>
          <a:prstGeom prst="rect">
            <a:avLst/>
          </a:prstGeom>
          <a:noFill/>
        </p:spPr>
      </p:pic>
      <p:pic>
        <p:nvPicPr>
          <p:cNvPr id="13346" name="Picture 34" descr="http://t0.gstatic.com/images?q=tbn:_SfIxJZaeTnbgM:http://blog.timesunion.com/business/files/2010/01/snuggie.jpg">
            <a:hlinkClick r:id="rId28"/>
          </p:cNvPr>
          <p:cNvPicPr>
            <a:picLocks noChangeAspect="1" noChangeArrowheads="1"/>
          </p:cNvPicPr>
          <p:nvPr/>
        </p:nvPicPr>
        <p:blipFill>
          <a:blip r:embed="rId29" cstate="print"/>
          <a:stretch>
            <a:fillRect/>
          </a:stretch>
        </p:blipFill>
        <p:spPr bwMode="auto">
          <a:xfrm>
            <a:off x="7772400" y="5582509"/>
            <a:ext cx="1104900" cy="1065083"/>
          </a:xfrm>
          <a:prstGeom prst="rect">
            <a:avLst/>
          </a:prstGeom>
          <a:noFill/>
        </p:spPr>
      </p:pic>
      <p:pic>
        <p:nvPicPr>
          <p:cNvPr id="13350" name="Picture 38" descr="http://t2.gstatic.com/images?q=tbn:nKlyRRFJiV13-M:http://www.insidesocal.com/tomhoffarth/television.jpg">
            <a:hlinkClick r:id="rId30"/>
          </p:cNvPr>
          <p:cNvPicPr>
            <a:picLocks noChangeAspect="1" noChangeArrowheads="1"/>
          </p:cNvPicPr>
          <p:nvPr/>
        </p:nvPicPr>
        <p:blipFill>
          <a:blip r:embed="rId31" cstate="print"/>
          <a:srcRect/>
          <a:stretch>
            <a:fillRect/>
          </a:stretch>
        </p:blipFill>
        <p:spPr bwMode="auto">
          <a:xfrm>
            <a:off x="7467600" y="228601"/>
            <a:ext cx="1304925" cy="990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5562600" cy="1077218"/>
          </a:xfrm>
          <a:prstGeom prst="rect">
            <a:avLst/>
          </a:prstGeom>
        </p:spPr>
        <p:txBody>
          <a:bodyPr wrap="square">
            <a:spAutoFit/>
          </a:bodyPr>
          <a:lstStyle/>
          <a:p>
            <a:r>
              <a:rPr lang="en-US" sz="3200" u="sng" dirty="0" smtClean="0">
                <a:ln w="10160">
                  <a:solidFill>
                    <a:schemeClr val="accent1"/>
                  </a:solidFill>
                  <a:prstDash val="solid"/>
                </a:ln>
                <a:effectLst>
                  <a:outerShdw blurRad="38100" dist="32000" dir="5400000" algn="tl">
                    <a:srgbClr val="000000">
                      <a:alpha val="30000"/>
                    </a:srgbClr>
                  </a:outerShdw>
                </a:effectLst>
              </a:rPr>
              <a:t>TASK: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help students to understand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foods are healthy and what foods  are unhealthy.  Then to realize why the food is good or bad for you. </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Picture 24" descr="http://t2.gstatic.com/images?q=tbn:7kd25tD0p5XuwM:http://lifemonies.com/images/lifemonies-benjamin-franklin-success-bio.jpg">
            <a:hlinkClick r:id="rId2"/>
          </p:cNvPr>
          <p:cNvPicPr>
            <a:picLocks noChangeAspect="1" noChangeArrowheads="1"/>
          </p:cNvPicPr>
          <p:nvPr/>
        </p:nvPicPr>
        <p:blipFill>
          <a:blip r:embed="rId3" cstate="print"/>
          <a:stretch>
            <a:fillRect/>
          </a:stretch>
        </p:blipFill>
        <p:spPr bwMode="auto">
          <a:xfrm>
            <a:off x="5791200" y="671512"/>
            <a:ext cx="3048000" cy="2238375"/>
          </a:xfrm>
          <a:prstGeom prst="rect">
            <a:avLst/>
          </a:prstGeom>
          <a:noFill/>
        </p:spPr>
      </p:pic>
      <p:sp>
        <p:nvSpPr>
          <p:cNvPr id="4" name="TextBox 3"/>
          <p:cNvSpPr txBox="1"/>
          <p:nvPr/>
        </p:nvSpPr>
        <p:spPr>
          <a:xfrm>
            <a:off x="228600" y="1447800"/>
            <a:ext cx="5486400" cy="2308324"/>
          </a:xfrm>
          <a:prstGeom prst="rect">
            <a:avLst/>
          </a:prstGeom>
          <a:noFill/>
        </p:spPr>
        <p:txBody>
          <a:bodyPr wrap="square" rtlCol="0">
            <a:spAutoFit/>
          </a:bodyPr>
          <a:lstStyle/>
          <a:p>
            <a:r>
              <a:rPr lang="en-US" sz="3200" u="sng" dirty="0" smtClean="0">
                <a:ln w="10160">
                  <a:solidFill>
                    <a:schemeClr val="accent1"/>
                  </a:solidFill>
                  <a:prstDash val="solid"/>
                </a:ln>
                <a:effectLst>
                  <a:outerShdw blurRad="38100" dist="32000" dir="5400000" algn="tl">
                    <a:srgbClr val="000000">
                      <a:alpha val="30000"/>
                    </a:srgbClr>
                  </a:outerShdw>
                </a:effectLst>
              </a:rPr>
              <a:t>PROCESS: </a:t>
            </a:r>
            <a:r>
              <a:rPr lang="en-US" sz="3200" dirty="0" smtClean="0">
                <a:ln w="10160">
                  <a:solidFill>
                    <a:schemeClr val="accent1"/>
                  </a:solidFill>
                  <a:prstDash val="solid"/>
                </a:ln>
                <a:effectLst>
                  <a:outerShdw blurRad="38100" dist="32000" dir="5400000" algn="tl">
                    <a:srgbClr val="000000">
                      <a:alpha val="30000"/>
                    </a:srgbClr>
                  </a:outerShdw>
                </a:effectLst>
              </a:rPr>
              <a:t> </a:t>
            </a:r>
          </a:p>
          <a:p>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Choose any 3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of your favorite foods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that you enjoy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research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 much Calories are in each food.  Also  analyze whether the food is healthy for you or not, and explain why.</a:t>
            </a:r>
            <a:endPar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 Choose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your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favorite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snack  and calculate how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far/long you would have to run in order to burn those calories.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Now create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 brief one page essay </a:t>
            </a: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about whether what you learned changes how you view the food you put in your body.</a:t>
            </a:r>
          </a:p>
        </p:txBody>
      </p:sp>
      <p:sp>
        <p:nvSpPr>
          <p:cNvPr id="5" name="TextBox 4"/>
          <p:cNvSpPr txBox="1"/>
          <p:nvPr/>
        </p:nvSpPr>
        <p:spPr>
          <a:xfrm>
            <a:off x="228600" y="3429000"/>
            <a:ext cx="8610600" cy="1569660"/>
          </a:xfrm>
          <a:prstGeom prst="rect">
            <a:avLst/>
          </a:prstGeom>
          <a:noFill/>
        </p:spPr>
        <p:txBody>
          <a:bodyPr wrap="square" rtlCol="0">
            <a:spAutoFit/>
          </a:bodyPr>
          <a:lstStyle/>
          <a:p>
            <a:endParaRPr lang="en-US" sz="3200" u="sng"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r>
              <a:rPr lang="en-US" sz="3200" u="sng" dirty="0" smtClean="0">
                <a:ln w="10160">
                  <a:solidFill>
                    <a:schemeClr val="accent1"/>
                  </a:solidFill>
                  <a:prstDash val="solid"/>
                </a:ln>
                <a:solidFill>
                  <a:srgbClr val="FFFFFF"/>
                </a:solidFill>
                <a:effectLst>
                  <a:outerShdw blurRad="38100" dist="32000" dir="5400000" algn="tl">
                    <a:srgbClr val="000000">
                      <a:alpha val="30000"/>
                    </a:srgbClr>
                  </a:outerShdw>
                </a:effectLst>
              </a:rPr>
              <a:t>FUN FACTS </a:t>
            </a:r>
          </a:p>
          <a:p>
            <a:endParaRPr lang="en-US" sz="3200" u="sng"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5" name="Rectangle 14"/>
          <p:cNvSpPr/>
          <p:nvPr/>
        </p:nvSpPr>
        <p:spPr>
          <a:xfrm>
            <a:off x="2667000" y="3886201"/>
            <a:ext cx="5562600" cy="2677656"/>
          </a:xfrm>
          <a:prstGeom prst="rect">
            <a:avLst/>
          </a:prstGeom>
        </p:spPr>
        <p:txBody>
          <a:bodyPr wrap="square">
            <a:spAutoFit/>
          </a:bodyPr>
          <a:lstStyle/>
          <a:p>
            <a:r>
              <a:rPr lang="en-US" sz="1200" b="1" dirty="0" smtClean="0"/>
              <a:t>Each day, 1 in 4 Americans visits a fast food restaurant </a:t>
            </a:r>
          </a:p>
          <a:p>
            <a:r>
              <a:rPr lang="en-US" sz="1200" b="1" dirty="0" smtClean="0"/>
              <a:t>In 1972, we spent 3 billion a year on fast food - today we spend more than $110 billion </a:t>
            </a:r>
          </a:p>
          <a:p>
            <a:r>
              <a:rPr lang="en-US" sz="1200" b="1" dirty="0" smtClean="0"/>
              <a:t>McDonald's feeds more than 46 million people a day - more than the entire population of Spain </a:t>
            </a:r>
          </a:p>
          <a:p>
            <a:r>
              <a:rPr lang="en-US" sz="1200" b="1" dirty="0" smtClean="0"/>
              <a:t>French fries are the most eaten vegetable in America </a:t>
            </a:r>
          </a:p>
          <a:p>
            <a:r>
              <a:rPr lang="en-US" sz="1200" b="1" dirty="0" smtClean="0"/>
              <a:t>You would have to walk for seven hours straight to burn off a Super Sized Coke, fry and Big Mac </a:t>
            </a:r>
          </a:p>
          <a:p>
            <a:r>
              <a:rPr lang="en-US" sz="1200" b="1" dirty="0" smtClean="0"/>
              <a:t>In the U.S., we eat more than 1,000,000 animals an hour </a:t>
            </a:r>
          </a:p>
          <a:p>
            <a:r>
              <a:rPr lang="en-US" sz="1200" b="1" dirty="0" smtClean="0"/>
              <a:t>60 percent of all Americans are either overweight or obese </a:t>
            </a:r>
          </a:p>
          <a:p>
            <a:r>
              <a:rPr lang="en-US" sz="1200" b="1" dirty="0" smtClean="0"/>
              <a:t>One in every three children born in the year 2000 will develop diabetes in their lifetime </a:t>
            </a:r>
          </a:p>
          <a:p>
            <a:r>
              <a:rPr lang="en-US" sz="1200" b="1" dirty="0" smtClean="0"/>
              <a:t>Left unabated, obesity will surpass smoking as the leading cause of preventable death in America </a:t>
            </a:r>
            <a:endParaRPr 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3505200" cy="707886"/>
          </a:xfrm>
          <a:prstGeom prst="rect">
            <a:avLst/>
          </a:prstGeom>
          <a:noFill/>
        </p:spPr>
        <p:txBody>
          <a:bodyPr wrap="square" rtlCol="0">
            <a:spAutoFit/>
          </a:bodyPr>
          <a:lstStyle/>
          <a:p>
            <a:r>
              <a:rPr lang="en-US" sz="4000" u="sng" dirty="0" smtClean="0">
                <a:ln w="10160">
                  <a:solidFill>
                    <a:schemeClr val="accent1"/>
                  </a:solidFill>
                  <a:prstDash val="solid"/>
                </a:ln>
                <a:solidFill>
                  <a:srgbClr val="FFFFFF"/>
                </a:solidFill>
                <a:effectLst>
                  <a:outerShdw blurRad="38100" dist="32000" dir="5400000" algn="tl">
                    <a:srgbClr val="000000">
                      <a:alpha val="30000"/>
                    </a:srgbClr>
                  </a:outerShdw>
                </a:effectLst>
              </a:rPr>
              <a:t>EVALUATION:</a:t>
            </a:r>
            <a:endParaRPr lang="en-US" sz="4000" u="sng"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graphicFrame>
        <p:nvGraphicFramePr>
          <p:cNvPr id="3" name="Table 2"/>
          <p:cNvGraphicFramePr>
            <a:graphicFrameLocks noGrp="1"/>
          </p:cNvGraphicFramePr>
          <p:nvPr/>
        </p:nvGraphicFramePr>
        <p:xfrm>
          <a:off x="685800" y="990600"/>
          <a:ext cx="7620000" cy="5267430"/>
        </p:xfrm>
        <a:graphic>
          <a:graphicData uri="http://schemas.openxmlformats.org/drawingml/2006/table">
            <a:tbl>
              <a:tblPr/>
              <a:tblGrid>
                <a:gridCol w="1905000"/>
                <a:gridCol w="1270001"/>
                <a:gridCol w="1269998"/>
                <a:gridCol w="1269998"/>
                <a:gridCol w="1269998"/>
                <a:gridCol w="635005"/>
              </a:tblGrid>
              <a:tr h="381000">
                <a:tc>
                  <a:txBody>
                    <a:bodyPr/>
                    <a:lstStyle/>
                    <a:p>
                      <a:pPr algn="ctr"/>
                      <a:r>
                        <a:rPr lang="en-US" sz="1200" dirty="0"/>
                        <a:t/>
                      </a:r>
                      <a:br>
                        <a:rPr lang="en-US" sz="1200" dirty="0"/>
                      </a:br>
                      <a:endParaRPr lang="en-US" sz="1200" dirty="0"/>
                    </a:p>
                  </a:txBody>
                  <a:tcPr marL="4544" marR="4544" marT="4544" marB="4544">
                    <a:lnL>
                      <a:noFill/>
                    </a:lnL>
                    <a:lnR>
                      <a:noFill/>
                    </a:lnR>
                    <a:lnT>
                      <a:noFill/>
                    </a:lnT>
                    <a:lnB>
                      <a:noFill/>
                    </a:lnB>
                    <a:solidFill>
                      <a:srgbClr val="FFFFFF"/>
                    </a:solidFill>
                  </a:tcPr>
                </a:tc>
                <a:tc>
                  <a:txBody>
                    <a:bodyPr/>
                    <a:lstStyle/>
                    <a:p>
                      <a:pPr algn="ctr"/>
                      <a:r>
                        <a:rPr lang="en-US" sz="1200" dirty="0">
                          <a:solidFill>
                            <a:schemeClr val="bg1"/>
                          </a:solidFill>
                        </a:rPr>
                        <a:t>Beginning</a:t>
                      </a:r>
                    </a:p>
                    <a:p>
                      <a:pPr algn="ctr"/>
                      <a:r>
                        <a:rPr lang="en-US" sz="1200" dirty="0">
                          <a:solidFill>
                            <a:schemeClr val="bg1"/>
                          </a:solidFill>
                        </a:rPr>
                        <a:t>1</a:t>
                      </a:r>
                    </a:p>
                  </a:txBody>
                  <a:tcPr marL="4544" marR="4544" marT="4544" marB="4544">
                    <a:lnL>
                      <a:noFill/>
                    </a:lnL>
                    <a:lnR>
                      <a:noFill/>
                    </a:lnR>
                    <a:lnT>
                      <a:noFill/>
                    </a:lnT>
                    <a:lnB>
                      <a:noFill/>
                    </a:lnB>
                    <a:solidFill>
                      <a:srgbClr val="FF9999"/>
                    </a:solidFill>
                  </a:tcPr>
                </a:tc>
                <a:tc>
                  <a:txBody>
                    <a:bodyPr/>
                    <a:lstStyle/>
                    <a:p>
                      <a:pPr algn="ctr"/>
                      <a:r>
                        <a:rPr lang="en-US" sz="1200" dirty="0">
                          <a:solidFill>
                            <a:schemeClr val="bg1"/>
                          </a:solidFill>
                        </a:rPr>
                        <a:t>Developing</a:t>
                      </a:r>
                    </a:p>
                    <a:p>
                      <a:pPr algn="ctr"/>
                      <a:r>
                        <a:rPr lang="en-US" sz="1200" dirty="0">
                          <a:solidFill>
                            <a:schemeClr val="bg1"/>
                          </a:solidFill>
                        </a:rPr>
                        <a:t>2</a:t>
                      </a:r>
                    </a:p>
                  </a:txBody>
                  <a:tcPr marL="4544" marR="4544" marT="4544" marB="4544">
                    <a:lnL>
                      <a:noFill/>
                    </a:lnL>
                    <a:lnR>
                      <a:noFill/>
                    </a:lnR>
                    <a:lnT>
                      <a:noFill/>
                    </a:lnT>
                    <a:lnB>
                      <a:noFill/>
                    </a:lnB>
                    <a:solidFill>
                      <a:srgbClr val="FFCC99"/>
                    </a:solidFill>
                  </a:tcPr>
                </a:tc>
                <a:tc>
                  <a:txBody>
                    <a:bodyPr/>
                    <a:lstStyle/>
                    <a:p>
                      <a:pPr algn="ctr"/>
                      <a:r>
                        <a:rPr lang="en-US" sz="1200" dirty="0">
                          <a:solidFill>
                            <a:schemeClr val="bg1"/>
                          </a:solidFill>
                        </a:rPr>
                        <a:t>Accomplished</a:t>
                      </a:r>
                    </a:p>
                    <a:p>
                      <a:pPr algn="ctr"/>
                      <a:r>
                        <a:rPr lang="en-US" sz="1200" dirty="0">
                          <a:solidFill>
                            <a:schemeClr val="bg1"/>
                          </a:solidFill>
                        </a:rPr>
                        <a:t>3</a:t>
                      </a:r>
                    </a:p>
                  </a:txBody>
                  <a:tcPr marL="4544" marR="4544" marT="4544" marB="4544">
                    <a:lnL>
                      <a:noFill/>
                    </a:lnL>
                    <a:lnR>
                      <a:noFill/>
                    </a:lnR>
                    <a:lnT>
                      <a:noFill/>
                    </a:lnT>
                    <a:lnB>
                      <a:noFill/>
                    </a:lnB>
                    <a:solidFill>
                      <a:srgbClr val="FFFFCC"/>
                    </a:solidFill>
                  </a:tcPr>
                </a:tc>
                <a:tc>
                  <a:txBody>
                    <a:bodyPr/>
                    <a:lstStyle/>
                    <a:p>
                      <a:pPr algn="ctr"/>
                      <a:r>
                        <a:rPr lang="en-US" sz="1200" dirty="0">
                          <a:solidFill>
                            <a:schemeClr val="bg1"/>
                          </a:solidFill>
                        </a:rPr>
                        <a:t>Exemplary</a:t>
                      </a:r>
                    </a:p>
                    <a:p>
                      <a:pPr algn="ctr"/>
                      <a:r>
                        <a:rPr lang="en-US" sz="1200" dirty="0">
                          <a:solidFill>
                            <a:schemeClr val="bg1"/>
                          </a:solidFill>
                        </a:rPr>
                        <a:t>4</a:t>
                      </a:r>
                    </a:p>
                  </a:txBody>
                  <a:tcPr marL="4544" marR="4544" marT="4544" marB="4544">
                    <a:lnL>
                      <a:noFill/>
                    </a:lnL>
                    <a:lnR>
                      <a:noFill/>
                    </a:lnR>
                    <a:lnT>
                      <a:noFill/>
                    </a:lnT>
                    <a:lnB>
                      <a:noFill/>
                    </a:lnB>
                    <a:solidFill>
                      <a:srgbClr val="CCFFCC"/>
                    </a:solidFill>
                  </a:tcPr>
                </a:tc>
                <a:tc>
                  <a:txBody>
                    <a:bodyPr/>
                    <a:lstStyle/>
                    <a:p>
                      <a:pPr algn="ctr"/>
                      <a:r>
                        <a:rPr lang="en-US" sz="1200" dirty="0">
                          <a:solidFill>
                            <a:schemeClr val="bg1"/>
                          </a:solidFill>
                        </a:rPr>
                        <a:t>Score</a:t>
                      </a:r>
                    </a:p>
                  </a:txBody>
                  <a:tcPr marL="4544" marR="4544" marT="4544" marB="4544">
                    <a:lnL>
                      <a:noFill/>
                    </a:lnL>
                    <a:lnR>
                      <a:noFill/>
                    </a:lnR>
                    <a:lnT>
                      <a:noFill/>
                    </a:lnT>
                    <a:lnB>
                      <a:noFill/>
                    </a:lnB>
                    <a:solidFill>
                      <a:srgbClr val="FFFFFF"/>
                    </a:solidFill>
                  </a:tcPr>
                </a:tc>
              </a:tr>
              <a:tr h="1143000">
                <a:tc>
                  <a:txBody>
                    <a:bodyPr/>
                    <a:lstStyle/>
                    <a:p>
                      <a:pPr algn="ctr"/>
                      <a:r>
                        <a:rPr lang="en-US" sz="1400" dirty="0">
                          <a:solidFill>
                            <a:schemeClr val="bg1"/>
                          </a:solidFill>
                        </a:rPr>
                        <a:t> </a:t>
                      </a:r>
                    </a:p>
                    <a:p>
                      <a:pPr algn="ctr"/>
                      <a:r>
                        <a:rPr lang="en-US" sz="1400" b="1" u="sng" dirty="0">
                          <a:solidFill>
                            <a:schemeClr val="bg1"/>
                          </a:solidFill>
                        </a:rPr>
                        <a:t>Process</a:t>
                      </a:r>
                      <a:endParaRPr lang="en-US" sz="1400" dirty="0">
                        <a:solidFill>
                          <a:schemeClr val="bg1"/>
                        </a:solidFill>
                      </a:endParaRPr>
                    </a:p>
                    <a:p>
                      <a:pPr algn="ctr"/>
                      <a:r>
                        <a:rPr lang="en-US" sz="1400" b="1" dirty="0" smtClean="0">
                          <a:solidFill>
                            <a:schemeClr val="bg1"/>
                          </a:solidFill>
                        </a:rPr>
                        <a:t>Substantial</a:t>
                      </a:r>
                      <a:r>
                        <a:rPr lang="en-US" sz="1400" b="1" baseline="0" dirty="0" smtClean="0">
                          <a:solidFill>
                            <a:schemeClr val="bg1"/>
                          </a:solidFill>
                        </a:rPr>
                        <a:t> information </a:t>
                      </a:r>
                      <a:r>
                        <a:rPr lang="en-US" sz="1400" b="1" baseline="0" dirty="0" smtClean="0">
                          <a:solidFill>
                            <a:schemeClr val="bg1"/>
                          </a:solidFill>
                        </a:rPr>
                        <a:t>on</a:t>
                      </a:r>
                      <a:endParaRPr lang="en-US" sz="1400" dirty="0">
                        <a:solidFill>
                          <a:schemeClr val="bg1"/>
                        </a:solidFill>
                      </a:endParaRPr>
                    </a:p>
                    <a:p>
                      <a:pPr algn="ctr"/>
                      <a:r>
                        <a:rPr lang="en-US" sz="1400" dirty="0">
                          <a:solidFill>
                            <a:schemeClr val="bg1"/>
                          </a:solidFill>
                        </a:rPr>
                        <a:t> </a:t>
                      </a:r>
                    </a:p>
                  </a:txBody>
                  <a:tcPr marL="4544" marR="4544" marT="4544" marB="4544">
                    <a:lnL>
                      <a:noFill/>
                    </a:lnL>
                    <a:lnR>
                      <a:noFill/>
                    </a:lnR>
                    <a:lnT>
                      <a:noFill/>
                    </a:lnT>
                    <a:lnB>
                      <a:noFill/>
                    </a:lnB>
                    <a:solidFill>
                      <a:srgbClr val="CCCCCC"/>
                    </a:solidFill>
                  </a:tcPr>
                </a:tc>
                <a:tc>
                  <a:txBody>
                    <a:bodyPr/>
                    <a:lstStyle/>
                    <a:p>
                      <a:pPr algn="ctr"/>
                      <a:r>
                        <a:rPr lang="en-US" sz="1200" dirty="0" smtClean="0">
                          <a:solidFill>
                            <a:schemeClr val="bg1"/>
                          </a:solidFill>
                        </a:rPr>
                        <a:t>Neither significance or</a:t>
                      </a:r>
                      <a:r>
                        <a:rPr lang="en-US" sz="1200" baseline="0" dirty="0" smtClean="0">
                          <a:solidFill>
                            <a:schemeClr val="bg1"/>
                          </a:solidFill>
                        </a:rPr>
                        <a:t> inspiration </a:t>
                      </a:r>
                      <a:r>
                        <a:rPr lang="en-US" sz="1200" dirty="0" smtClean="0">
                          <a:solidFill>
                            <a:schemeClr val="bg1"/>
                          </a:solidFill>
                        </a:rPr>
                        <a:t>addressed</a:t>
                      </a:r>
                      <a:r>
                        <a:rPr lang="en-US" sz="1200" dirty="0">
                          <a:solidFill>
                            <a:schemeClr val="bg1"/>
                          </a:solidFill>
                        </a:rPr>
                        <a:t>.</a:t>
                      </a:r>
                    </a:p>
                  </a:txBody>
                  <a:tcPr marL="4544" marR="4544" marT="4544" marB="4544" anchor="ctr">
                    <a:lnL>
                      <a:noFill/>
                    </a:lnL>
                    <a:lnR>
                      <a:noFill/>
                    </a:lnR>
                    <a:lnT>
                      <a:noFill/>
                    </a:lnT>
                    <a:lnB>
                      <a:noFill/>
                    </a:lnB>
                    <a:solidFill>
                      <a:srgbClr val="FFFFFF"/>
                    </a:solidFill>
                  </a:tcPr>
                </a:tc>
                <a:tc>
                  <a:txBody>
                    <a:bodyPr/>
                    <a:lstStyle/>
                    <a:p>
                      <a:pPr algn="ctr"/>
                      <a:r>
                        <a:rPr lang="en-US" sz="1200" dirty="0" smtClean="0">
                          <a:solidFill>
                            <a:schemeClr val="bg1"/>
                          </a:solidFill>
                        </a:rPr>
                        <a:t>Only one of the two</a:t>
                      </a:r>
                      <a:r>
                        <a:rPr lang="en-US" sz="1200" baseline="0" dirty="0" smtClean="0">
                          <a:solidFill>
                            <a:schemeClr val="bg1"/>
                          </a:solidFill>
                        </a:rPr>
                        <a:t> is addressed. </a:t>
                      </a: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Significance </a:t>
                      </a:r>
                      <a:r>
                        <a:rPr lang="en-US" sz="1200" dirty="0" smtClean="0">
                          <a:solidFill>
                            <a:schemeClr val="bg1"/>
                          </a:solidFill>
                        </a:rPr>
                        <a:t>and inspiration partially stated.</a:t>
                      </a: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Significance </a:t>
                      </a:r>
                      <a:r>
                        <a:rPr lang="en-US" sz="1200" dirty="0" smtClean="0">
                          <a:solidFill>
                            <a:schemeClr val="bg1"/>
                          </a:solidFill>
                        </a:rPr>
                        <a:t>and inspiration</a:t>
                      </a:r>
                      <a:r>
                        <a:rPr lang="en-US" sz="1200" baseline="0" dirty="0" smtClean="0">
                          <a:solidFill>
                            <a:schemeClr val="bg1"/>
                          </a:solidFill>
                        </a:rPr>
                        <a:t> clearly stated</a:t>
                      </a:r>
                      <a:r>
                        <a:rPr lang="en-US" sz="1200" dirty="0" smtClean="0">
                          <a:solidFill>
                            <a:schemeClr val="bg1"/>
                          </a:solidFill>
                        </a:rPr>
                        <a:t>. </a:t>
                      </a: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r>
              <a:tr h="1164934">
                <a:tc>
                  <a:txBody>
                    <a:bodyPr/>
                    <a:lstStyle/>
                    <a:p>
                      <a:pPr algn="ctr"/>
                      <a:r>
                        <a:rPr lang="en-US" sz="1400" dirty="0">
                          <a:solidFill>
                            <a:schemeClr val="bg1"/>
                          </a:solidFill>
                        </a:rPr>
                        <a:t> </a:t>
                      </a:r>
                    </a:p>
                    <a:p>
                      <a:pPr algn="ctr"/>
                      <a:r>
                        <a:rPr lang="en-US" sz="1400" b="1" u="sng" dirty="0">
                          <a:solidFill>
                            <a:schemeClr val="bg1"/>
                          </a:solidFill>
                        </a:rPr>
                        <a:t>Task</a:t>
                      </a:r>
                      <a:endParaRPr lang="en-US" sz="1400" dirty="0">
                        <a:solidFill>
                          <a:schemeClr val="bg1"/>
                        </a:solidFill>
                      </a:endParaRPr>
                    </a:p>
                    <a:p>
                      <a:pPr algn="ctr"/>
                      <a:r>
                        <a:rPr lang="en-US" sz="1400" b="1" dirty="0">
                          <a:solidFill>
                            <a:schemeClr val="bg1"/>
                          </a:solidFill>
                        </a:rPr>
                        <a:t>Support for </a:t>
                      </a:r>
                      <a:r>
                        <a:rPr lang="en-US" sz="1400" b="1" dirty="0" smtClean="0">
                          <a:solidFill>
                            <a:schemeClr val="bg1"/>
                          </a:solidFill>
                        </a:rPr>
                        <a:t>conclusions</a:t>
                      </a:r>
                      <a:endParaRPr lang="en-US" sz="1400" dirty="0">
                        <a:solidFill>
                          <a:schemeClr val="bg1"/>
                        </a:solidFill>
                      </a:endParaRPr>
                    </a:p>
                    <a:p>
                      <a:pPr algn="ctr"/>
                      <a:r>
                        <a:rPr lang="en-US" sz="1400" dirty="0">
                          <a:solidFill>
                            <a:schemeClr val="bg1"/>
                          </a:solidFill>
                        </a:rPr>
                        <a:t> </a:t>
                      </a:r>
                    </a:p>
                  </a:txBody>
                  <a:tcPr marL="4544" marR="4544" marT="4544" marB="4544">
                    <a:lnL>
                      <a:noFill/>
                    </a:lnL>
                    <a:lnR>
                      <a:noFill/>
                    </a:lnR>
                    <a:lnT>
                      <a:noFill/>
                    </a:lnT>
                    <a:lnB>
                      <a:noFill/>
                    </a:lnB>
                    <a:solidFill>
                      <a:srgbClr val="CCCCCC"/>
                    </a:solidFill>
                  </a:tcPr>
                </a:tc>
                <a:tc>
                  <a:txBody>
                    <a:bodyPr/>
                    <a:lstStyle/>
                    <a:p>
                      <a:pPr algn="ctr"/>
                      <a:r>
                        <a:rPr lang="en-US" sz="1200" dirty="0" smtClean="0">
                          <a:solidFill>
                            <a:schemeClr val="bg1"/>
                          </a:solidFill>
                        </a:rPr>
                        <a:t>Conclusions are completely far-fetched.</a:t>
                      </a: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Reasons for </a:t>
                      </a:r>
                      <a:r>
                        <a:rPr lang="en-US" sz="1200" dirty="0" smtClean="0">
                          <a:solidFill>
                            <a:schemeClr val="bg1"/>
                          </a:solidFill>
                        </a:rPr>
                        <a:t>conclusions show little thought to the</a:t>
                      </a:r>
                      <a:r>
                        <a:rPr lang="en-US" sz="1200" baseline="0" dirty="0" smtClean="0">
                          <a:solidFill>
                            <a:schemeClr val="bg1"/>
                          </a:solidFill>
                        </a:rPr>
                        <a:t> assignment</a:t>
                      </a:r>
                      <a:r>
                        <a:rPr lang="en-US" sz="1200" dirty="0" smtClean="0">
                          <a:solidFill>
                            <a:schemeClr val="bg1"/>
                          </a:solidFill>
                        </a:rPr>
                        <a:t>.</a:t>
                      </a: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Reasons for </a:t>
                      </a:r>
                      <a:r>
                        <a:rPr lang="en-US" sz="1200" dirty="0" smtClean="0">
                          <a:solidFill>
                            <a:schemeClr val="bg1"/>
                          </a:solidFill>
                        </a:rPr>
                        <a:t>conclusions are plausible.</a:t>
                      </a: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Reasons for </a:t>
                      </a:r>
                      <a:r>
                        <a:rPr lang="en-US" sz="1200" dirty="0" smtClean="0">
                          <a:solidFill>
                            <a:schemeClr val="bg1"/>
                          </a:solidFill>
                        </a:rPr>
                        <a:t>conclusions</a:t>
                      </a:r>
                      <a:r>
                        <a:rPr lang="en-US" sz="1200" baseline="0" dirty="0" smtClean="0">
                          <a:solidFill>
                            <a:schemeClr val="bg1"/>
                          </a:solidFill>
                        </a:rPr>
                        <a:t> are realistic.</a:t>
                      </a: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r>
              <a:tr h="1330180">
                <a:tc>
                  <a:txBody>
                    <a:bodyPr/>
                    <a:lstStyle/>
                    <a:p>
                      <a:pPr algn="ctr"/>
                      <a:r>
                        <a:rPr lang="en-US" sz="1400" dirty="0">
                          <a:solidFill>
                            <a:schemeClr val="bg1"/>
                          </a:solidFill>
                        </a:rPr>
                        <a:t> </a:t>
                      </a:r>
                    </a:p>
                    <a:p>
                      <a:pPr algn="ctr"/>
                      <a:r>
                        <a:rPr lang="en-US" sz="1400" b="1" dirty="0">
                          <a:solidFill>
                            <a:schemeClr val="bg1"/>
                          </a:solidFill>
                        </a:rPr>
                        <a:t>Speaking</a:t>
                      </a:r>
                      <a:r>
                        <a:rPr lang="en-US" sz="1400" dirty="0">
                          <a:solidFill>
                            <a:schemeClr val="bg1"/>
                          </a:solidFill>
                        </a:rPr>
                        <a:t>  </a:t>
                      </a:r>
                    </a:p>
                  </a:txBody>
                  <a:tcPr marL="4544" marR="4544" marT="4544" marB="4544">
                    <a:lnL>
                      <a:noFill/>
                    </a:lnL>
                    <a:lnR>
                      <a:noFill/>
                    </a:lnR>
                    <a:lnT>
                      <a:noFill/>
                    </a:lnT>
                    <a:lnB>
                      <a:noFill/>
                    </a:lnB>
                    <a:solidFill>
                      <a:srgbClr val="CCCCCC"/>
                    </a:solidFill>
                  </a:tcPr>
                </a:tc>
                <a:tc>
                  <a:txBody>
                    <a:bodyPr/>
                    <a:lstStyle/>
                    <a:p>
                      <a:pPr algn="ctr"/>
                      <a:r>
                        <a:rPr lang="en-US" sz="1200" dirty="0">
                          <a:solidFill>
                            <a:schemeClr val="bg1"/>
                          </a:solidFill>
                        </a:rPr>
                        <a:t>Does not speak clearly. Lacks volume and/or rate. many verbal or physical distractions. Does not meet time requirement. </a:t>
                      </a: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Speaks clearly but lacks consistent volume and rate. Some verbal/physical distractions. Does not meet time requirement. </a:t>
                      </a: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Speaks clearly at an appropriate rate and volume. Minimal verbal/physical distractions. Meets time requirement. </a:t>
                      </a: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Speaks clearly at an appropriate rate and volume. No physical or verbal distractions. Meets time requirement.</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r>
              <a:tr h="965730">
                <a:tc>
                  <a:txBody>
                    <a:bodyPr/>
                    <a:lstStyle/>
                    <a:p>
                      <a:pPr algn="ctr"/>
                      <a:r>
                        <a:rPr lang="en-US" sz="1400" dirty="0">
                          <a:solidFill>
                            <a:schemeClr val="bg1"/>
                          </a:solidFill>
                        </a:rPr>
                        <a:t> </a:t>
                      </a:r>
                    </a:p>
                    <a:p>
                      <a:pPr algn="ctr"/>
                      <a:r>
                        <a:rPr lang="en-US" sz="1400" b="1" dirty="0">
                          <a:solidFill>
                            <a:schemeClr val="bg1"/>
                          </a:solidFill>
                        </a:rPr>
                        <a:t>Mechanics-</a:t>
                      </a:r>
                      <a:endParaRPr lang="en-US" sz="1400" dirty="0">
                        <a:solidFill>
                          <a:schemeClr val="bg1"/>
                        </a:solidFill>
                      </a:endParaRPr>
                    </a:p>
                    <a:p>
                      <a:pPr algn="ctr"/>
                      <a:r>
                        <a:rPr lang="en-US" sz="1400" b="1" dirty="0">
                          <a:solidFill>
                            <a:schemeClr val="bg1"/>
                          </a:solidFill>
                        </a:rPr>
                        <a:t>Grammar, Format, Spelling </a:t>
                      </a:r>
                      <a:r>
                        <a:rPr lang="en-US" sz="1400" b="1" dirty="0" smtClean="0">
                          <a:solidFill>
                            <a:schemeClr val="bg1"/>
                          </a:solidFill>
                        </a:rPr>
                        <a:t> of Essay</a:t>
                      </a:r>
                      <a:endParaRPr lang="en-US" sz="1400" dirty="0">
                        <a:solidFill>
                          <a:schemeClr val="bg1"/>
                        </a:solidFill>
                      </a:endParaRPr>
                    </a:p>
                    <a:p>
                      <a:pPr algn="ctr"/>
                      <a:r>
                        <a:rPr lang="en-US" sz="1400" dirty="0">
                          <a:solidFill>
                            <a:schemeClr val="bg1"/>
                          </a:solidFill>
                        </a:rPr>
                        <a:t> </a:t>
                      </a:r>
                    </a:p>
                  </a:txBody>
                  <a:tcPr marL="4544" marR="4544" marT="4544" marB="4544">
                    <a:lnL>
                      <a:noFill/>
                    </a:lnL>
                    <a:lnR>
                      <a:noFill/>
                    </a:lnR>
                    <a:lnT>
                      <a:noFill/>
                    </a:lnT>
                    <a:lnB>
                      <a:noFill/>
                    </a:lnB>
                    <a:solidFill>
                      <a:srgbClr val="CCCCCC"/>
                    </a:solidFill>
                  </a:tcPr>
                </a:tc>
                <a:tc>
                  <a:txBody>
                    <a:bodyPr/>
                    <a:lstStyle/>
                    <a:p>
                      <a:pPr algn="ctr"/>
                      <a:r>
                        <a:rPr lang="en-US" sz="1200" dirty="0">
                          <a:solidFill>
                            <a:schemeClr val="bg1"/>
                          </a:solidFill>
                        </a:rPr>
                        <a:t>Major mechanical errors in grammar, formatting, and spelling.</a:t>
                      </a: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The final body of work has 3-5 mechanical errors in grammar, formatting, and spelling.</a:t>
                      </a: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The final body of work has 1-2 mechanical errors in grammar, formatting, and spelling.. </a:t>
                      </a: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The final body of work is free of mechanical errors..</a:t>
                      </a:r>
                    </a:p>
                  </a:txBody>
                  <a:tcPr marL="4544" marR="4544" marT="4544" marB="4544" anchor="ctr">
                    <a:lnL>
                      <a:noFill/>
                    </a:lnL>
                    <a:lnR>
                      <a:noFill/>
                    </a:lnR>
                    <a:lnT>
                      <a:noFill/>
                    </a:lnT>
                    <a:lnB>
                      <a:noFill/>
                    </a:lnB>
                    <a:solidFill>
                      <a:srgbClr val="FFFFFF"/>
                    </a:solidFill>
                  </a:tcPr>
                </a:tc>
                <a:tc>
                  <a:txBody>
                    <a:bodyPr/>
                    <a:lstStyle/>
                    <a:p>
                      <a:pPr algn="ctr"/>
                      <a:r>
                        <a:rPr lang="en-US" sz="1200" dirty="0">
                          <a:solidFill>
                            <a:schemeClr val="bg1"/>
                          </a:solidFill>
                        </a:rPr>
                        <a:t/>
                      </a:r>
                      <a:br>
                        <a:rPr lang="en-US" sz="1200" dirty="0">
                          <a:solidFill>
                            <a:schemeClr val="bg1"/>
                          </a:solidFill>
                        </a:rPr>
                      </a:br>
                      <a:endParaRPr lang="en-US" sz="1200" dirty="0">
                        <a:solidFill>
                          <a:schemeClr val="bg1"/>
                        </a:solidFill>
                      </a:endParaRPr>
                    </a:p>
                  </a:txBody>
                  <a:tcPr marL="4544" marR="4544" marT="4544" marB="4544" anchor="ctr">
                    <a:lnL>
                      <a:noFill/>
                    </a:lnL>
                    <a:lnR>
                      <a:noFill/>
                    </a:lnR>
                    <a:lnT>
                      <a:noFill/>
                    </a:lnT>
                    <a:lnB>
                      <a:noFill/>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7239000" cy="2923877"/>
          </a:xfrm>
          <a:prstGeom prst="rect">
            <a:avLst/>
          </a:prstGeom>
          <a:noFill/>
        </p:spPr>
        <p:txBody>
          <a:bodyPr wrap="square" rtlCol="0">
            <a:spAutoFit/>
          </a:bodyPr>
          <a:lstStyle/>
          <a:p>
            <a:r>
              <a:rPr lang="en-US" sz="4000" u="sng" dirty="0" smtClean="0">
                <a:ln w="10160">
                  <a:solidFill>
                    <a:schemeClr val="accent1"/>
                  </a:solidFill>
                  <a:prstDash val="solid"/>
                </a:ln>
                <a:solidFill>
                  <a:srgbClr val="FFFFFF"/>
                </a:solidFill>
                <a:effectLst>
                  <a:outerShdw blurRad="38100" dist="32000" dir="5400000" algn="tl">
                    <a:srgbClr val="000000">
                      <a:alpha val="30000"/>
                    </a:srgbClr>
                  </a:outerShdw>
                </a:effectLst>
              </a:rPr>
              <a:t>CONCLUSION:</a:t>
            </a:r>
            <a:r>
              <a:rPr lang="en-US" sz="40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I hope that the research </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found was fun and informational.  So much poor decisions are based on being uneducated.  I hope that through this activity students will know be able to make educated decisions about what they eat and how it effects them! I </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hope you are inspired to go out accomplish </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a healthy lifestyle.  </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endParaRPr lang="en-US" sz="4000" u="sng"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762000"/>
            <a:ext cx="3581400" cy="707886"/>
          </a:xfrm>
          <a:prstGeom prst="rect">
            <a:avLst/>
          </a:prstGeom>
          <a:noFill/>
        </p:spPr>
        <p:txBody>
          <a:bodyPr wrap="square" rtlCol="0">
            <a:spAutoFit/>
          </a:bodyPr>
          <a:lstStyle/>
          <a:p>
            <a:r>
              <a:rPr lang="en-US" sz="4000" u="sng" dirty="0" smtClean="0">
                <a:ln w="10160">
                  <a:solidFill>
                    <a:schemeClr val="accent1"/>
                  </a:solidFill>
                  <a:prstDash val="solid"/>
                </a:ln>
                <a:solidFill>
                  <a:srgbClr val="FFFFFF"/>
                </a:solidFill>
                <a:effectLst>
                  <a:outerShdw blurRad="38100" dist="32000" dir="5400000" algn="tl">
                    <a:srgbClr val="000000">
                      <a:alpha val="30000"/>
                    </a:srgbClr>
                  </a:outerShdw>
                </a:effectLst>
              </a:rPr>
              <a:t>REFERENCES:</a:t>
            </a:r>
            <a:endParaRPr lang="en-US" sz="4000" u="sng"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4" name="TextBox 3"/>
          <p:cNvSpPr txBox="1"/>
          <p:nvPr/>
        </p:nvSpPr>
        <p:spPr>
          <a:xfrm>
            <a:off x="990600" y="1600200"/>
            <a:ext cx="7696200" cy="2123658"/>
          </a:xfrm>
          <a:prstGeom prst="rect">
            <a:avLst/>
          </a:prstGeom>
          <a:noFill/>
        </p:spPr>
        <p:txBody>
          <a:bodyPr wrap="square" rtlCol="0">
            <a:spAutoFit/>
          </a:bodyPr>
          <a:lstStyle/>
          <a:p>
            <a:endParaRPr lang="en-US" dirty="0" smtClean="0"/>
          </a:p>
          <a:p>
            <a:endParaRPr lang="en-US" sz="2400" dirty="0" smtClean="0"/>
          </a:p>
          <a:p>
            <a:endParaRPr lang="en-US" dirty="0" smtClean="0"/>
          </a:p>
          <a:p>
            <a:endParaRPr lang="en-US" dirty="0" smtClean="0"/>
          </a:p>
          <a:p>
            <a:endParaRPr lang="en-US" dirty="0" smtClean="0"/>
          </a:p>
          <a:p>
            <a:endParaRPr lang="en-US" dirty="0" smtClean="0"/>
          </a:p>
          <a:p>
            <a:endParaRPr lang="en-US" dirty="0"/>
          </a:p>
        </p:txBody>
      </p:sp>
      <p:sp>
        <p:nvSpPr>
          <p:cNvPr id="5" name="Rectangle 4"/>
          <p:cNvSpPr/>
          <p:nvPr/>
        </p:nvSpPr>
        <p:spPr>
          <a:xfrm>
            <a:off x="990600" y="1524000"/>
            <a:ext cx="4572000" cy="2308324"/>
          </a:xfrm>
          <a:prstGeom prst="rect">
            <a:avLst/>
          </a:prstGeom>
        </p:spPr>
        <p:txBody>
          <a:bodyPr>
            <a:spAutoFit/>
          </a:bodyPr>
          <a:lstStyle/>
          <a:p>
            <a:r>
              <a:rPr lang="en-US" dirty="0" smtClean="0"/>
              <a:t>USDA Choose </a:t>
            </a:r>
            <a:r>
              <a:rPr lang="en-US" dirty="0" err="1" smtClean="0"/>
              <a:t>MyPlate</a:t>
            </a:r>
            <a:r>
              <a:rPr lang="en-US" dirty="0" smtClean="0"/>
              <a:t> GUIDELINES</a:t>
            </a:r>
            <a:br>
              <a:rPr lang="en-US" dirty="0" smtClean="0"/>
            </a:br>
            <a:r>
              <a:rPr lang="en-US" b="1" dirty="0" smtClean="0">
                <a:hlinkClick r:id="rId2"/>
              </a:rPr>
              <a:t>http://www.choosemyplate.gov/</a:t>
            </a:r>
            <a:r>
              <a:rPr lang="en-US" dirty="0" smtClean="0"/>
              <a:t> </a:t>
            </a:r>
            <a:endParaRPr lang="en-US" dirty="0" smtClean="0"/>
          </a:p>
          <a:p>
            <a:endParaRPr lang="en-US" dirty="0" smtClean="0"/>
          </a:p>
          <a:p>
            <a:endParaRPr lang="en-US" dirty="0" smtClean="0"/>
          </a:p>
          <a:p>
            <a:endParaRPr lang="en-US" dirty="0" smtClean="0"/>
          </a:p>
          <a:p>
            <a:endParaRPr lang="en-US" dirty="0" smtClean="0"/>
          </a:p>
          <a:p>
            <a:r>
              <a:rPr lang="en-US" dirty="0" smtClean="0"/>
              <a:t/>
            </a:r>
            <a:br>
              <a:rPr lang="en-US" dirty="0" smtClean="0"/>
            </a:br>
            <a:endParaRPr lang="en-US" dirty="0"/>
          </a:p>
        </p:txBody>
      </p:sp>
      <p:sp>
        <p:nvSpPr>
          <p:cNvPr id="6" name="Rectangle 5"/>
          <p:cNvSpPr/>
          <p:nvPr/>
        </p:nvSpPr>
        <p:spPr>
          <a:xfrm>
            <a:off x="838200" y="2362200"/>
            <a:ext cx="4572000" cy="923330"/>
          </a:xfrm>
          <a:prstGeom prst="rect">
            <a:avLst/>
          </a:prstGeom>
        </p:spPr>
        <p:txBody>
          <a:bodyPr>
            <a:spAutoFit/>
          </a:bodyPr>
          <a:lstStyle/>
          <a:p>
            <a:r>
              <a:rPr lang="en-US" dirty="0" smtClean="0"/>
              <a:t>USDA FOOD AND NUTRITION INFORMATION CENTER</a:t>
            </a:r>
            <a:br>
              <a:rPr lang="en-US" dirty="0" smtClean="0"/>
            </a:br>
            <a:r>
              <a:rPr lang="en-US" b="1" dirty="0" smtClean="0">
                <a:hlinkClick r:id="rId3"/>
              </a:rPr>
              <a:t>http://www.nalusda.gov/fnic/</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317</TotalTime>
  <Words>654</Words>
  <Application>Microsoft Office PowerPoint</Application>
  <PresentationFormat>On-screen Show (4:3)</PresentationFormat>
  <Paragraphs>80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Slide 1</vt:lpstr>
      <vt:lpstr>Slide 2</vt:lpstr>
      <vt:lpstr>Slide 3</vt:lpstr>
      <vt:lpstr>Slide 4</vt:lpstr>
      <vt:lpstr>Slide 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setler</dc:creator>
  <cp:lastModifiedBy>pstevens</cp:lastModifiedBy>
  <cp:revision>28</cp:revision>
  <dcterms:created xsi:type="dcterms:W3CDTF">2010-04-12T23:35:54Z</dcterms:created>
  <dcterms:modified xsi:type="dcterms:W3CDTF">2012-02-15T18:51:02Z</dcterms:modified>
</cp:coreProperties>
</file>